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8" r:id="rId1"/>
  </p:sldMasterIdLst>
  <p:notesMasterIdLst>
    <p:notesMasterId r:id="rId13"/>
  </p:notesMasterIdLst>
  <p:sldIdLst>
    <p:sldId id="256" r:id="rId2"/>
    <p:sldId id="258" r:id="rId3"/>
    <p:sldId id="259" r:id="rId4"/>
    <p:sldId id="269" r:id="rId5"/>
    <p:sldId id="267" r:id="rId6"/>
    <p:sldId id="261" r:id="rId7"/>
    <p:sldId id="262" r:id="rId8"/>
    <p:sldId id="268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6296"/>
  </p:normalViewPr>
  <p:slideViewPr>
    <p:cSldViewPr snapToGrid="0">
      <p:cViewPr>
        <p:scale>
          <a:sx n="85" d="100"/>
          <a:sy n="85" d="100"/>
        </p:scale>
        <p:origin x="1592" y="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30914-E25E-684B-99F1-0733BDF085BF}" type="datetimeFigureOut">
              <a:rPr lang="en-US" smtClean="0"/>
              <a:t>5/16/23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A6509E-E24B-F944-83CD-9963DCAB6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52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Presentasi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mencakup</a:t>
            </a:r>
            <a:r>
              <a:rPr lang="en-US" dirty="0"/>
              <a:t> </a:t>
            </a:r>
            <a:r>
              <a:rPr lang="en-US" dirty="0" err="1"/>
              <a:t>perkenalan</a:t>
            </a:r>
            <a:r>
              <a:rPr lang="en-US" dirty="0"/>
              <a:t>, analysis, dan yang </a:t>
            </a:r>
            <a:r>
              <a:rPr lang="en-US" dirty="0" err="1"/>
              <a:t>terakhir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rekomendasi</a:t>
            </a:r>
            <a:r>
              <a:rPr lang="en-US" dirty="0"/>
              <a:t> dan </a:t>
            </a:r>
            <a:r>
              <a:rPr lang="en-US" dirty="0" err="1"/>
              <a:t>keismpulan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6509E-E24B-F944-83CD-9963DCAB68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861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Salah </a:t>
            </a:r>
            <a:r>
              <a:rPr lang="en-US" dirty="0" err="1"/>
              <a:t>satunya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mengembangkan</a:t>
            </a:r>
            <a:r>
              <a:rPr lang="en-US" dirty="0"/>
              <a:t> </a:t>
            </a:r>
            <a:r>
              <a:rPr lang="en-US" dirty="0" err="1"/>
              <a:t>sarana</a:t>
            </a:r>
            <a:r>
              <a:rPr lang="en-US" dirty="0"/>
              <a:t> </a:t>
            </a:r>
            <a:r>
              <a:rPr lang="en-US" dirty="0" err="1"/>
              <a:t>transportasi</a:t>
            </a:r>
            <a:r>
              <a:rPr lang="en-US" dirty="0"/>
              <a:t> </a:t>
            </a:r>
            <a:r>
              <a:rPr lang="en-US" dirty="0" err="1"/>
              <a:t>umum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Transjakarta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6509E-E24B-F944-83CD-9963DCAB68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59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Menandakan</a:t>
            </a:r>
            <a:r>
              <a:rPr lang="en-US" dirty="0"/>
              <a:t> </a:t>
            </a:r>
            <a:r>
              <a:rPr lang="en-US" dirty="0" err="1"/>
              <a:t>banyaknya</a:t>
            </a:r>
            <a:r>
              <a:rPr lang="en-US" dirty="0"/>
              <a:t> </a:t>
            </a:r>
            <a:r>
              <a:rPr lang="en-US" dirty="0" err="1"/>
              <a:t>rute</a:t>
            </a:r>
            <a:r>
              <a:rPr lang="en-US" dirty="0"/>
              <a:t> </a:t>
            </a:r>
            <a:r>
              <a:rPr lang="en-US" dirty="0" err="1"/>
              <a:t>koneksi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6509E-E24B-F944-83CD-9963DCAB68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060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A6509E-E24B-F944-83CD-9963DCAB68B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86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7481B-1A44-38E6-6779-E7D5886299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962BF9-90F4-B3B3-2280-D636A6FB53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6AE13-DC5F-4A7A-6774-5E3182144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6C93F-70AA-11CF-E35F-3703462E9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2B0A7-CA0C-176A-AF6E-7AA153ED3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55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376DF-6981-0805-F27A-1C42D340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9175DB-B61D-0E2A-4E9C-F8A052A7F0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97FF1-29B2-6641-31D8-0FB8BA010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C5C7C9-E2CD-5048-A2E4-82289F03F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F79B7-ACFE-DAFB-149B-6D1FB36E4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30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BEF71D-6153-BDDC-74B9-65AF4CB6FE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C5ABA-1CA0-A62E-C75D-30D94BAEFA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7708F-286D-1F6F-D6EE-8C83B6A35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B3CB6-F702-E232-BA89-DAC2F9971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DAF2E-26BF-DFB5-80AD-02DC99AF2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404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C4852-B12A-1767-E8C4-97FF9AF1B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297A4-3BE7-7409-75B7-DCA008AF9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A6933-1D5D-6E61-44A1-8C9505CA5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FDCCF-4AD6-FD48-0B80-E2080BA6B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A7784-5DD6-8301-AFB7-16D059F6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230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FC1B-1847-9C1D-A48A-C197E692F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EA5323-6E5C-2348-1EA2-B58F5C3FF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1AEF3-680C-BA95-54EC-5B3CE79B7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9D746-7B0F-BB37-046C-817AF3242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0947D-271D-6E9F-CF46-B4DE7AF3C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4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C183-5D2A-C186-18C5-DE51ADA22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98CE1-8547-6696-6CD0-7F6957D0A5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1974C7-C44F-0F49-1D4F-7E37B39CE1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1F9D8D-C208-6D63-6EB4-C46E040EE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9F75F-28B2-84B2-C5F6-53165751E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1C64D3-CDEA-0004-F379-BD2111C32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9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59F1E-72B5-29D5-369A-6AE975D1D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5FE46-643F-79DA-E92E-BE9B12BF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B24FA-95AD-9C10-9B97-E0426CB43E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6D3E41-57F0-5BA9-D44E-B775FF449B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6D1B5C-2552-CF4F-440B-5AC22CDF0E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51946C-AF22-79D3-EE02-B1678BC2D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6AC3AB-AD95-5F0A-076D-72386D5ED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1B670D-0D98-AC0B-CEDC-6DE0D00B6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172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9C8C5-A12A-45B5-C212-109AA3B71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A90B64-3C4B-D5D5-BFB5-063F871FA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3D5CAF-61AC-8E11-B98A-6654F25D4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04A8AE-F19C-E2D7-3D8E-3E9293C64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625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D62019-8DF3-8D88-0417-301CBC343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63CAF6-4CCC-2BD2-472B-796D65A82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EA622-264A-719C-624C-22904D8E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568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24934-EE52-D558-6C14-3D6346AA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366D4-0107-CA02-2FEC-47401B7A0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2FCD0-2CD7-9DC1-D102-1AC3BA4C63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78166-BE6D-2612-9761-66ABDC682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8E25EE-418D-91BD-CFFF-0B38194F4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5E451-6CFB-0AFE-DD0A-B02990868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127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D260D-F398-9DF6-0CE3-459BCBDB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48896F-23C5-ED0C-8E3F-51DF6599DF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379844-9280-168D-4CB3-E45DBDDC3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906740-2ABE-FDED-BD89-4FAE42E9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34548-29A0-FB84-F818-D4C06F0C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B9A66-BB0C-F7A7-95D1-C98512D80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569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BE433-6943-CF35-7623-84C401974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86A9B-992A-AB7E-B58A-5AA888ACF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2DD88-A098-0D70-D2E7-F12CE33244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9338B-DB8C-EB47-86A7-1264D1FA7999}" type="datetimeFigureOut">
              <a:rPr lang="en-US" smtClean="0"/>
              <a:t>5/16/23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A5CCB-6B3A-1418-FCAF-D2AA75543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83AF7-B958-0335-33CD-D363383639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B495E-16B6-DB46-90B5-A761EF6E2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276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EB0389-CAA6-295F-3A96-CADC4FF1C0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041" y="2767106"/>
            <a:ext cx="2880828" cy="3071906"/>
          </a:xfrm>
        </p:spPr>
        <p:txBody>
          <a:bodyPr anchor="t">
            <a:normAutofit/>
          </a:bodyPr>
          <a:lstStyle/>
          <a:p>
            <a:pPr algn="l"/>
            <a:r>
              <a:rPr lang="en-US" sz="4000" dirty="0">
                <a:solidFill>
                  <a:srgbClr val="FFFFFF"/>
                </a:solidFill>
              </a:rPr>
              <a:t>Passengers Occupancy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Level 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7D14A6-13AA-AAAD-560E-0E60794D35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0042" y="806824"/>
            <a:ext cx="2919738" cy="1494117"/>
          </a:xfrm>
        </p:spPr>
        <p:txBody>
          <a:bodyPr anchor="b">
            <a:normAutofit/>
          </a:bodyPr>
          <a:lstStyle/>
          <a:p>
            <a:pPr algn="l"/>
            <a:r>
              <a:rPr lang="en-US" sz="2000">
                <a:solidFill>
                  <a:srgbClr val="FFFFFF"/>
                </a:solidFill>
              </a:rPr>
              <a:t>Achmad Rizky Akbar</a:t>
            </a:r>
          </a:p>
        </p:txBody>
      </p:sp>
      <p:pic>
        <p:nvPicPr>
          <p:cNvPr id="18" name="Graphic 17" descr="Bar chart">
            <a:extLst>
              <a:ext uri="{FF2B5EF4-FFF2-40B4-BE49-F238E27FC236}">
                <a16:creationId xmlns:a16="http://schemas.microsoft.com/office/drawing/2014/main" id="{10612869-A921-2E27-A71B-D1EE42A1E3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3510" y="467208"/>
            <a:ext cx="5923584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64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95E3-D482-7C5C-C2D7-FE8D34663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Passengers Occupancy Analysis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7528E1B0-499D-DEDC-0F4E-2496DA0A0AA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43229628"/>
              </p:ext>
            </p:extLst>
          </p:nvPr>
        </p:nvGraphicFramePr>
        <p:xfrm>
          <a:off x="925250" y="1482090"/>
          <a:ext cx="10426963" cy="1701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635">
                  <a:extLst>
                    <a:ext uri="{9D8B030D-6E8A-4147-A177-3AD203B41FA5}">
                      <a16:colId xmlns:a16="http://schemas.microsoft.com/office/drawing/2014/main" val="1272390060"/>
                    </a:ext>
                  </a:extLst>
                </a:gridCol>
                <a:gridCol w="1130635">
                  <a:extLst>
                    <a:ext uri="{9D8B030D-6E8A-4147-A177-3AD203B41FA5}">
                      <a16:colId xmlns:a16="http://schemas.microsoft.com/office/drawing/2014/main" val="3179514474"/>
                    </a:ext>
                  </a:extLst>
                </a:gridCol>
                <a:gridCol w="1351563">
                  <a:extLst>
                    <a:ext uri="{9D8B030D-6E8A-4147-A177-3AD203B41FA5}">
                      <a16:colId xmlns:a16="http://schemas.microsoft.com/office/drawing/2014/main" val="1098763309"/>
                    </a:ext>
                  </a:extLst>
                </a:gridCol>
                <a:gridCol w="1784757">
                  <a:extLst>
                    <a:ext uri="{9D8B030D-6E8A-4147-A177-3AD203B41FA5}">
                      <a16:colId xmlns:a16="http://schemas.microsoft.com/office/drawing/2014/main" val="2687714087"/>
                    </a:ext>
                  </a:extLst>
                </a:gridCol>
                <a:gridCol w="1299579">
                  <a:extLst>
                    <a:ext uri="{9D8B030D-6E8A-4147-A177-3AD203B41FA5}">
                      <a16:colId xmlns:a16="http://schemas.microsoft.com/office/drawing/2014/main" val="383924121"/>
                    </a:ext>
                  </a:extLst>
                </a:gridCol>
                <a:gridCol w="1871394">
                  <a:extLst>
                    <a:ext uri="{9D8B030D-6E8A-4147-A177-3AD203B41FA5}">
                      <a16:colId xmlns:a16="http://schemas.microsoft.com/office/drawing/2014/main" val="49507362"/>
                    </a:ext>
                  </a:extLst>
                </a:gridCol>
                <a:gridCol w="1858400">
                  <a:extLst>
                    <a:ext uri="{9D8B030D-6E8A-4147-A177-3AD203B41FA5}">
                      <a16:colId xmlns:a16="http://schemas.microsoft.com/office/drawing/2014/main" val="30166536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ID" sz="1200" u="none" strike="noStrike">
                          <a:effectLst/>
                        </a:rPr>
                        <a:t>Period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D" sz="1200" u="none" strike="noStrike">
                          <a:effectLst/>
                        </a:rPr>
                        <a:t>Start Time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D" sz="1200" u="none" strike="noStrike">
                          <a:effectLst/>
                        </a:rPr>
                        <a:t>End Time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D" sz="1200" u="none" strike="noStrike">
                          <a:effectLst/>
                        </a:rPr>
                        <a:t>Headway in Second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D" sz="1200" u="none" strike="noStrike">
                          <a:effectLst/>
                        </a:rPr>
                        <a:t>Total Minutes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D" sz="1200" u="none" strike="noStrike">
                          <a:effectLst/>
                        </a:rPr>
                        <a:t>Headway in Minutes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D" sz="1200" u="none" strike="noStrike">
                          <a:effectLst/>
                        </a:rPr>
                        <a:t>Total Trip per Period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423161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5.00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6.00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180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60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3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 dirty="0">
                          <a:effectLst/>
                        </a:rPr>
                        <a:t>20</a:t>
                      </a:r>
                      <a:endParaRPr lang="en-ID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738555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2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6.00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9.00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90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180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1.5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120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705562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3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9.00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16.00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180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420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3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140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241380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4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16.00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20.00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90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240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1.5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160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7189042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5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20.00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22.00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180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38100" marB="381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120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3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>
                          <a:effectLst/>
                        </a:rPr>
                        <a:t>40</a:t>
                      </a:r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698320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D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D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D" sz="1200" u="none" strike="noStrike" dirty="0">
                          <a:effectLst/>
                        </a:rPr>
                        <a:t>Total Trips in a Day</a:t>
                      </a:r>
                      <a:endParaRPr lang="en-ID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D" sz="1200" u="none" strike="noStrike" dirty="0">
                          <a:effectLst/>
                        </a:rPr>
                        <a:t>480</a:t>
                      </a:r>
                      <a:endParaRPr lang="en-ID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2262431"/>
                  </a:ext>
                </a:extLst>
              </a:tr>
            </a:tbl>
          </a:graphicData>
        </a:graphic>
      </p:graphicFrame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0579FBE4-67F4-0AE1-6FA7-F5E04C7BB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37325" y="3674111"/>
            <a:ext cx="4814888" cy="2626529"/>
          </a:xfrm>
        </p:spPr>
        <p:txBody>
          <a:bodyPr/>
          <a:lstStyle/>
          <a:p>
            <a:r>
              <a:rPr lang="en-US" dirty="0"/>
              <a:t>Insights:</a:t>
            </a:r>
          </a:p>
          <a:p>
            <a:pPr lvl="1"/>
            <a:r>
              <a:rPr lang="en-US" dirty="0"/>
              <a:t>Occupancy rate exceeds 100%, meaning the corridor is overcrowded.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3E317E0-4161-8786-01D2-CA98E0544A65}"/>
                  </a:ext>
                </a:extLst>
              </p:cNvPr>
              <p:cNvSpPr txBox="1"/>
              <p:nvPr/>
            </p:nvSpPr>
            <p:spPr>
              <a:xfrm>
                <a:off x="838200" y="3563134"/>
                <a:ext cx="4595548" cy="8310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D" i="1" smtClean="0">
                          <a:latin typeface="Cambria Math" panose="02040503050406030204" pitchFamily="18" charset="0"/>
                        </a:rPr>
                        <m:t>𝑇𝑜𝑡𝑎𝑙</m:t>
                      </m:r>
                      <m:r>
                        <a:rPr lang="en-ID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ID" i="1" smtClean="0">
                          <a:latin typeface="Cambria Math" panose="02040503050406030204" pitchFamily="18" charset="0"/>
                        </a:rPr>
                        <m:t>𝑡𝑟𝑖𝑝𝑠</m:t>
                      </m:r>
                      <m:r>
                        <m:rPr>
                          <m:aln/>
                        </m:rPr>
                        <a:rPr lang="en-ID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480</m:t>
                      </m:r>
                    </m:oMath>
                    <m:oMath xmlns:m="http://schemas.openxmlformats.org/officeDocument/2006/math">
                      <m:r>
                        <a:rPr lang="en-ID" i="1">
                          <a:latin typeface="Cambria Math" panose="02040503050406030204" pitchFamily="18" charset="0"/>
                        </a:rPr>
                        <m:t>𝑇𝑜𝑡𝑎𝑙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𝑝𝑎𝑠𝑠𝑒𝑛𝑔𝑒𝑟𝑠</m:t>
                      </m:r>
                      <m:r>
                        <m:rPr>
                          <m:aln/>
                        </m:rPr>
                        <a:rPr lang="en-ID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901,806</m:t>
                      </m:r>
                    </m:oMath>
                    <m:oMath xmlns:m="http://schemas.openxmlformats.org/officeDocument/2006/math">
                      <m:r>
                        <a:rPr lang="en-ID" i="1">
                          <a:latin typeface="Cambria Math" panose="02040503050406030204" pitchFamily="18" charset="0"/>
                        </a:rPr>
                        <m:t>𝐵𝑢𝑠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𝑐𝑎𝑝𝑎𝑐𝑖𝑡𝑦</m:t>
                      </m:r>
                      <m:r>
                        <m:rPr>
                          <m:aln/>
                        </m:rPr>
                        <a:rPr lang="en-ID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60</m:t>
                      </m:r>
                    </m:oMath>
                  </m:oMathPara>
                </a14:m>
                <a:endParaRPr lang="en-US" b="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3E317E0-4161-8786-01D2-CA98E0544A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563134"/>
                <a:ext cx="4595548" cy="831061"/>
              </a:xfrm>
              <a:prstGeom prst="rect">
                <a:avLst/>
              </a:prstGeom>
              <a:blipFill>
                <a:blip r:embed="rId2"/>
                <a:stretch>
                  <a:fillRect l="-1934" t="-2985" b="-10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7FCA859-241E-AAA0-9FEF-789CC5CF4D7E}"/>
                  </a:ext>
                </a:extLst>
              </p:cNvPr>
              <p:cNvSpPr txBox="1"/>
              <p:nvPr/>
            </p:nvSpPr>
            <p:spPr>
              <a:xfrm>
                <a:off x="1130339" y="4588154"/>
                <a:ext cx="6509525" cy="8309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ID" i="1">
                          <a:latin typeface="Cambria Math" panose="02040503050406030204" pitchFamily="18" charset="0"/>
                        </a:rPr>
                        <m:t>𝑇𝑜𝑡𝑎𝑙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𝑐𝑎𝑝𝑎𝑐𝑖𝑡𝑦</m:t>
                      </m:r>
                      <m:r>
                        <m:rPr>
                          <m:aln/>
                        </m:rPr>
                        <a:rPr lang="en-ID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𝐵𝑢𝑠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𝑐𝑎𝑝𝑎𝑐𝑖𝑡𝑦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𝑇𝑜𝑡𝑎𝑙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𝑡𝑟𝑖𝑝𝑠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×30</m:t>
                      </m:r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ID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60×480×30</m:t>
                      </m:r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ID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D" i="1">
                          <a:latin typeface="Cambria Math" panose="02040503050406030204" pitchFamily="18" charset="0"/>
                        </a:rPr>
                        <m:t>864,000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7FCA859-241E-AAA0-9FEF-789CC5CF4D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0339" y="4588154"/>
                <a:ext cx="6509525" cy="830997"/>
              </a:xfrm>
              <a:prstGeom prst="rect">
                <a:avLst/>
              </a:prstGeom>
              <a:blipFill>
                <a:blip r:embed="rId3"/>
                <a:stretch>
                  <a:fillRect l="-1167" t="-3030" b="-1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DB73266-B0F8-BAA8-8FC0-B0DB8684DA4D}"/>
                  </a:ext>
                </a:extLst>
              </p:cNvPr>
              <p:cNvSpPr txBox="1"/>
              <p:nvPr/>
            </p:nvSpPr>
            <p:spPr>
              <a:xfrm>
                <a:off x="645603" y="5613110"/>
                <a:ext cx="6197346" cy="8309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D" i="1"/>
                        <m:t>𝑂𝑐𝑐𝑢𝑝𝑎𝑛𝑐𝑦</m:t>
                      </m:r>
                      <m:r>
                        <a:rPr lang="en-ID" i="1"/>
                        <m:t> </m:t>
                      </m:r>
                      <m:r>
                        <a:rPr lang="en-ID" i="1"/>
                        <m:t>𝑟𝑎𝑡𝑒</m:t>
                      </m:r>
                      <m:r>
                        <m:rPr>
                          <m:aln/>
                        </m:rPr>
                        <a:rPr lang="en-ID" i="1"/>
                        <m:t>=</m:t>
                      </m:r>
                      <m:r>
                        <a:rPr lang="en-ID" i="1"/>
                        <m:t>𝑇𝑜𝑡𝑎𝑙</m:t>
                      </m:r>
                      <m:r>
                        <a:rPr lang="en-ID" i="1"/>
                        <m:t> </m:t>
                      </m:r>
                      <m:r>
                        <a:rPr lang="en-ID" i="1"/>
                        <m:t>𝑝𝑎𝑠𝑠𝑒𝑛𝑔𝑒𝑟𝑠</m:t>
                      </m:r>
                      <m:r>
                        <a:rPr lang="en-ID" i="1"/>
                        <m:t>÷</m:t>
                      </m:r>
                      <m:r>
                        <a:rPr lang="en-ID" i="1"/>
                        <m:t>𝑇𝑜𝑡𝑎𝑙</m:t>
                      </m:r>
                      <m:r>
                        <a:rPr lang="en-ID" i="1"/>
                        <m:t> </m:t>
                      </m:r>
                      <m:r>
                        <a:rPr lang="en-ID" i="1"/>
                        <m:t>𝑐𝑎𝑝𝑎𝑐𝑖𝑡𝑦</m:t>
                      </m:r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ID" i="1"/>
                        <m:t>=</m:t>
                      </m:r>
                      <m:r>
                        <a:rPr lang="en-ID" i="1"/>
                        <m:t>901,806÷864,000</m:t>
                      </m:r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ID" i="1"/>
                        <m:t>=</m:t>
                      </m:r>
                      <m:r>
                        <a:rPr lang="en-ID" i="1"/>
                        <m:t>104.38%</m:t>
                      </m:r>
                    </m:oMath>
                  </m:oMathPara>
                </a14:m>
                <a:endParaRPr lang="en-ID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DB73266-B0F8-BAA8-8FC0-B0DB8684DA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603" y="5613110"/>
                <a:ext cx="6197346" cy="830997"/>
              </a:xfrm>
              <a:prstGeom prst="rect">
                <a:avLst/>
              </a:prstGeom>
              <a:blipFill>
                <a:blip r:embed="rId4"/>
                <a:stretch>
                  <a:fillRect t="-3030"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76874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AB0C616-703C-3F30-185B-CD7B30A57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and Conclusion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B950FC-8256-2472-AD75-46F558FCC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Recommendations:</a:t>
            </a:r>
          </a:p>
          <a:p>
            <a:pPr lvl="1"/>
            <a:r>
              <a:rPr lang="en-US" dirty="0"/>
              <a:t>Short-term	: Increase the frequency of buses.</a:t>
            </a:r>
          </a:p>
          <a:p>
            <a:pPr lvl="1"/>
            <a:r>
              <a:rPr lang="en-US" dirty="0"/>
              <a:t>Long-term	: Build necessary infrastructures such as Subways.</a:t>
            </a:r>
          </a:p>
          <a:p>
            <a:r>
              <a:rPr lang="en-US" dirty="0"/>
              <a:t>Conclusion:</a:t>
            </a:r>
          </a:p>
          <a:p>
            <a:pPr lvl="1"/>
            <a:r>
              <a:rPr lang="en-US" dirty="0"/>
              <a:t>Overall, Transjakarta existence is important to support the mobility of people, especially corridor 1: Blok M – Kota.</a:t>
            </a:r>
          </a:p>
          <a:p>
            <a:pPr lvl="1"/>
            <a:r>
              <a:rPr lang="en-US" dirty="0"/>
              <a:t>Thus, Its performance and quality is expected.</a:t>
            </a:r>
          </a:p>
          <a:p>
            <a:pPr lvl="1"/>
            <a:r>
              <a:rPr lang="en-US" dirty="0"/>
              <a:t>Therefore, knowing the result of the analysis, it is possible to consider an improvement in the future.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128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3A870E-C636-83B2-3122-5AC73378F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798490"/>
            <a:ext cx="4472352" cy="4687910"/>
          </a:xfrm>
        </p:spPr>
        <p:txBody>
          <a:bodyPr anchor="b">
            <a:normAutofit/>
          </a:bodyPr>
          <a:lstStyle/>
          <a:p>
            <a:r>
              <a:rPr lang="en-US" sz="400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91F0E-69C4-8D61-73F5-CDFB979D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798491"/>
            <a:ext cx="5012029" cy="4687910"/>
          </a:xfrm>
        </p:spPr>
        <p:txBody>
          <a:bodyPr anchor="t">
            <a:normAutofit/>
          </a:bodyPr>
          <a:lstStyle/>
          <a:p>
            <a:r>
              <a:rPr lang="en-US" sz="2000"/>
              <a:t>Introduction</a:t>
            </a:r>
          </a:p>
          <a:p>
            <a:r>
              <a:rPr lang="en-US" sz="2000"/>
              <a:t>Analysis</a:t>
            </a:r>
          </a:p>
          <a:p>
            <a:r>
              <a:rPr lang="en-US" sz="2000"/>
              <a:t>Recommendation and Conclusion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697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12" descr="A picture containing outdoor, land vehicle, car, tree&#10;&#10;Description automatically generated">
            <a:extLst>
              <a:ext uri="{FF2B5EF4-FFF2-40B4-BE49-F238E27FC236}">
                <a16:creationId xmlns:a16="http://schemas.microsoft.com/office/drawing/2014/main" id="{B87855D7-FB53-1614-CCC9-8E1B0CFECD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8" r="4627" b="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9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0D02C-6D39-0AF0-F8B1-9603B6AD4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702AD-8FE1-7F94-FEC0-3BA3056E3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Traffic Congestion is a major problem in most of Metropolitan cities.</a:t>
            </a:r>
          </a:p>
          <a:p>
            <a:r>
              <a:rPr lang="en-US" sz="2000" dirty="0"/>
              <a:t>Jakarta is the second most congested city in Indonesia. (INRIX, 2021).</a:t>
            </a:r>
          </a:p>
          <a:p>
            <a:r>
              <a:rPr lang="en-US" sz="2000" dirty="0"/>
              <a:t>Transjakarta is one of measure to decrease traffic congestion.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69655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0337EC-2C77-D170-7DB2-31EA1D307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22" y="0"/>
            <a:ext cx="2774202" cy="2084221"/>
          </a:xfrm>
        </p:spPr>
        <p:txBody>
          <a:bodyPr>
            <a:normAutofit/>
          </a:bodyPr>
          <a:lstStyle/>
          <a:p>
            <a:r>
              <a:rPr lang="en-US" sz="3600" dirty="0"/>
              <a:t>Transjakarta</a:t>
            </a:r>
            <a:endParaRPr lang="en-US" sz="28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B6CDF4-A78C-8051-98AE-8680915BCD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9822" y="1888761"/>
            <a:ext cx="2774201" cy="4969238"/>
          </a:xfrm>
        </p:spPr>
        <p:txBody>
          <a:bodyPr>
            <a:normAutofit/>
          </a:bodyPr>
          <a:lstStyle/>
          <a:p>
            <a:r>
              <a:rPr lang="en-US" sz="1800" dirty="0"/>
              <a:t>A public transportation system in Jakarta.</a:t>
            </a:r>
          </a:p>
          <a:p>
            <a:r>
              <a:rPr lang="en-US" sz="1800" dirty="0"/>
              <a:t>Mode of Transport:</a:t>
            </a:r>
          </a:p>
          <a:p>
            <a:pPr lvl="1"/>
            <a:r>
              <a:rPr lang="en-US" sz="1800" dirty="0"/>
              <a:t>Bus Rapid Transit (BRT).</a:t>
            </a:r>
          </a:p>
          <a:p>
            <a:pPr lvl="1"/>
            <a:r>
              <a:rPr lang="en-US" sz="1800" dirty="0"/>
              <a:t>Angkutan Umum Integrasi.</a:t>
            </a:r>
          </a:p>
          <a:p>
            <a:pPr lvl="1"/>
            <a:r>
              <a:rPr lang="en-US" sz="1800" dirty="0"/>
              <a:t>Mikrotrans.</a:t>
            </a:r>
          </a:p>
          <a:p>
            <a:r>
              <a:rPr lang="en-US" sz="1800" dirty="0"/>
              <a:t>232 routes:</a:t>
            </a:r>
          </a:p>
          <a:p>
            <a:pPr lvl="1"/>
            <a:r>
              <a:rPr lang="en-US" sz="1800" dirty="0"/>
              <a:t>13 Main Transjakarta Corridors.</a:t>
            </a:r>
          </a:p>
          <a:p>
            <a:endParaRPr lang="en-US" dirty="0"/>
          </a:p>
        </p:txBody>
      </p:sp>
      <p:pic>
        <p:nvPicPr>
          <p:cNvPr id="7" name="slide2" descr="Dashboard 1">
            <a:extLst>
              <a:ext uri="{FF2B5EF4-FFF2-40B4-BE49-F238E27FC236}">
                <a16:creationId xmlns:a16="http://schemas.microsoft.com/office/drawing/2014/main" id="{8CDF2F63-501A-669E-C24D-D5DC897126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024" y="0"/>
            <a:ext cx="9147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868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3242D5-BA39-E41B-7D1A-B3F2C72E1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anchor="b">
            <a:normAutofit/>
          </a:bodyPr>
          <a:lstStyle/>
          <a:p>
            <a:r>
              <a:rPr lang="en-US" sz="4000"/>
              <a:t>Transjakarta 2021</a:t>
            </a:r>
          </a:p>
        </p:txBody>
      </p:sp>
      <p:pic>
        <p:nvPicPr>
          <p:cNvPr id="4" name="slide5" descr="Dashboard 1">
            <a:extLst>
              <a:ext uri="{FF2B5EF4-FFF2-40B4-BE49-F238E27FC236}">
                <a16:creationId xmlns:a16="http://schemas.microsoft.com/office/drawing/2014/main" id="{65E48745-414D-7451-C00E-C4E59F225F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292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8152B20-12B5-23DE-5830-D515E524C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418408"/>
            <a:ext cx="2942813" cy="3540265"/>
          </a:xfrm>
        </p:spPr>
        <p:txBody>
          <a:bodyPr>
            <a:normAutofit/>
          </a:bodyPr>
          <a:lstStyle/>
          <a:p>
            <a:r>
              <a:rPr lang="en-US" sz="2000" dirty="0"/>
              <a:t>BRT is the most used mode of transport.</a:t>
            </a:r>
          </a:p>
          <a:p>
            <a:r>
              <a:rPr lang="en-US" sz="2000" dirty="0"/>
              <a:t>It counts almost half of the proportion.</a:t>
            </a:r>
          </a:p>
          <a:p>
            <a:r>
              <a:rPr lang="en-US" sz="2000" dirty="0"/>
              <a:t>Side-way trends with significant declines in June.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790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6ABB4D8-ABF3-22B2-C543-CE6F769F3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Busiest Routes</a:t>
            </a:r>
          </a:p>
        </p:txBody>
      </p:sp>
      <p:pic>
        <p:nvPicPr>
          <p:cNvPr id="21" name="slide8" descr="Dashboard 2">
            <a:extLst>
              <a:ext uri="{FF2B5EF4-FFF2-40B4-BE49-F238E27FC236}">
                <a16:creationId xmlns:a16="http://schemas.microsoft.com/office/drawing/2014/main" id="{BB32BB9A-2766-47AB-435C-6E1D6F2378D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292"/>
          <a:stretch/>
        </p:blipFill>
        <p:spPr>
          <a:xfrm>
            <a:off x="16" y="-7942"/>
            <a:ext cx="8115280" cy="6408311"/>
          </a:xfrm>
          <a:prstGeom prst="rect">
            <a:avLst/>
          </a:prstGeom>
        </p:spPr>
      </p:pic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BBA29B7-9CE6-B0DA-B434-B1DF51D0A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43193" y="2418408"/>
            <a:ext cx="2942813" cy="354026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Dominated by BRTs.</a:t>
            </a:r>
          </a:p>
          <a:p>
            <a:r>
              <a:rPr lang="en-US" sz="2000"/>
              <a:t>Corridor 1 is the busiest route.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734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CA5AD5-4EF2-BAB8-6B94-AAC405224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Corridor 1: Blok M - Kota</a:t>
            </a:r>
          </a:p>
        </p:txBody>
      </p:sp>
      <p:pic>
        <p:nvPicPr>
          <p:cNvPr id="6" name="slide11" descr="Dashboard 3">
            <a:extLst>
              <a:ext uri="{FF2B5EF4-FFF2-40B4-BE49-F238E27FC236}">
                <a16:creationId xmlns:a16="http://schemas.microsoft.com/office/drawing/2014/main" id="{872FB185-E4C7-0766-3ADF-9D47F9E874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" r="-1" b="348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D6536-0A93-F520-6265-5ADFA132EC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43193" y="2418408"/>
            <a:ext cx="2942813" cy="354026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Connects South Jakarta and West Jakarta through Center Jakarta.</a:t>
            </a:r>
          </a:p>
          <a:p>
            <a:r>
              <a:rPr lang="en-US" sz="2000" dirty="0"/>
              <a:t>Passes through important business districts.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07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AB4B40-8F7A-4E3F-4984-315B8D78D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Transits of Corridor 1</a:t>
            </a:r>
          </a:p>
        </p:txBody>
      </p:sp>
      <p:pic>
        <p:nvPicPr>
          <p:cNvPr id="5" name="slide15" descr="Dashboard 5">
            <a:extLst>
              <a:ext uri="{FF2B5EF4-FFF2-40B4-BE49-F238E27FC236}">
                <a16:creationId xmlns:a16="http://schemas.microsoft.com/office/drawing/2014/main" id="{B29C7987-362C-F35D-8BE4-B1DA333F8B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292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662A7B-3B2C-CCFD-43EE-9CC20C1784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643193" y="2418408"/>
            <a:ext cx="2942813" cy="354026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As a key transit point of other corridors.</a:t>
            </a:r>
          </a:p>
          <a:p>
            <a:r>
              <a:rPr lang="en-US" sz="2000"/>
              <a:t>As connecting routes from residential to commercial areas.</a:t>
            </a:r>
          </a:p>
          <a:p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30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19D821D9-C7FE-7215-FC99-687AC8FA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2019 Population Density by Sub-District</a:t>
            </a:r>
          </a:p>
        </p:txBody>
      </p:sp>
      <p:pic>
        <p:nvPicPr>
          <p:cNvPr id="29" name="slide2" descr="Sheet 14 (2)">
            <a:extLst>
              <a:ext uri="{FF2B5EF4-FFF2-40B4-BE49-F238E27FC236}">
                <a16:creationId xmlns:a16="http://schemas.microsoft.com/office/drawing/2014/main" id="{64E69956-09CF-524A-7E10-CF345BAF94E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370" y="1618077"/>
            <a:ext cx="8499260" cy="503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88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8">
      <a:dk1>
        <a:srgbClr val="16406D"/>
      </a:dk1>
      <a:lt1>
        <a:srgbClr val="FFFFFF"/>
      </a:lt1>
      <a:dk2>
        <a:srgbClr val="17406D"/>
      </a:dk2>
      <a:lt2>
        <a:srgbClr val="FFFFFF"/>
      </a:lt2>
      <a:accent1>
        <a:srgbClr val="4D78A6"/>
      </a:accent1>
      <a:accent2>
        <a:srgbClr val="FEFFFF"/>
      </a:accent2>
      <a:accent3>
        <a:srgbClr val="FEFFFF"/>
      </a:accent3>
      <a:accent4>
        <a:srgbClr val="FEFFFF"/>
      </a:accent4>
      <a:accent5>
        <a:srgbClr val="FEFFFF"/>
      </a:accent5>
      <a:accent6>
        <a:srgbClr val="1D548F"/>
      </a:accent6>
      <a:hlink>
        <a:srgbClr val="15406D"/>
      </a:hlink>
      <a:folHlink>
        <a:srgbClr val="0E6EC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</TotalTime>
  <Words>405</Words>
  <Application>Microsoft Macintosh PowerPoint</Application>
  <PresentationFormat>Widescreen</PresentationFormat>
  <Paragraphs>97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Passengers Occupancy Level Analysis </vt:lpstr>
      <vt:lpstr>Table of Contents</vt:lpstr>
      <vt:lpstr>Introduction</vt:lpstr>
      <vt:lpstr>Transjakarta</vt:lpstr>
      <vt:lpstr>Transjakarta 2021</vt:lpstr>
      <vt:lpstr>Busiest Routes</vt:lpstr>
      <vt:lpstr>Corridor 1: Blok M - Kota</vt:lpstr>
      <vt:lpstr>Transits of Corridor 1</vt:lpstr>
      <vt:lpstr>2019 Population Density by Sub-District</vt:lpstr>
      <vt:lpstr>Passengers Occupancy Analysis</vt:lpstr>
      <vt:lpstr>Recommendations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Passengers Occupancy Analysis </dc:title>
  <dc:creator>Achmad Rizky Akbar</dc:creator>
  <cp:lastModifiedBy>Achmad Rizky Akbar</cp:lastModifiedBy>
  <cp:revision>2</cp:revision>
  <dcterms:created xsi:type="dcterms:W3CDTF">2023-05-16T11:34:01Z</dcterms:created>
  <dcterms:modified xsi:type="dcterms:W3CDTF">2023-05-16T15:56:45Z</dcterms:modified>
</cp:coreProperties>
</file>

<file path=docProps/thumbnail.jpeg>
</file>